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1" r:id="rId4"/>
    <p:sldId id="260" r:id="rId5"/>
    <p:sldId id="259" r:id="rId6"/>
    <p:sldId id="263" r:id="rId7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FF33CC"/>
    <a:srgbClr val="FFDDFF"/>
    <a:srgbClr val="FFC9FF"/>
    <a:srgbClr val="D9D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til 2 - Isticanj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rednji stil 2 - Isticanj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VA Palčić Strčić" userId="ba6dff45-8d8f-4a43-b954-a00cf4685489" providerId="ADAL" clId="{6319C76F-38F2-427F-BF75-8726B480B3FA}"/>
    <pc:docChg chg="modSld">
      <pc:chgData name="IVA Palčić Strčić" userId="ba6dff45-8d8f-4a43-b954-a00cf4685489" providerId="ADAL" clId="{6319C76F-38F2-427F-BF75-8726B480B3FA}" dt="2022-01-25T18:17:05.369" v="12" actId="20577"/>
      <pc:docMkLst>
        <pc:docMk/>
      </pc:docMkLst>
      <pc:sldChg chg="modSp">
        <pc:chgData name="IVA Palčić Strčić" userId="ba6dff45-8d8f-4a43-b954-a00cf4685489" providerId="ADAL" clId="{6319C76F-38F2-427F-BF75-8726B480B3FA}" dt="2022-01-25T18:17:05.369" v="12" actId="20577"/>
        <pc:sldMkLst>
          <pc:docMk/>
          <pc:sldMk cId="3573457826" sldId="259"/>
        </pc:sldMkLst>
        <pc:spChg chg="mod">
          <ac:chgData name="IVA Palčić Strčić" userId="ba6dff45-8d8f-4a43-b954-a00cf4685489" providerId="ADAL" clId="{6319C76F-38F2-427F-BF75-8726B480B3FA}" dt="2022-01-25T18:17:05.369" v="12" actId="20577"/>
          <ac:spMkLst>
            <pc:docMk/>
            <pc:sldMk cId="3573457826" sldId="259"/>
            <ac:spMk id="8" creationId="{EA390B74-9057-4320-9A84-A3FEE5926C8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0697623-AC43-4192-975B-92BB8521BE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0398A3B-D43C-4167-864A-D76D24FDEF9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F4EC623-4513-4E2A-9A2A-C0F14C1EB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43ACE-6F87-40E4-ACCA-2E463DC21B25}" type="datetimeFigureOut">
              <a:rPr lang="hr-HR" smtClean="0"/>
              <a:t>25.1.2022.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D6EBC07-06A7-4748-92DF-136A0BA28F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66B4C17A-E7E3-4BAE-87FB-B36F25D45D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F645D-DFE4-4498-B1F2-D10BAE21D8D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72626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654C0FF-E978-41B9-A563-49EF9C0D0E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90465C65-5D67-43A1-9E2B-BB63C5F15D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215C404-A173-4E85-B42A-48C7737F49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43ACE-6F87-40E4-ACCA-2E463DC21B25}" type="datetimeFigureOut">
              <a:rPr lang="hr-HR" smtClean="0"/>
              <a:t>25.1.2022.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FFD94F8-7D11-4392-A266-A80D153299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EB96983-BC98-41D5-BA45-00BACB318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F645D-DFE4-4498-B1F2-D10BAE21D8D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932242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882DBC24-8CFF-479D-995A-2D172F52EA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13123756-85F2-4DE3-92E7-E5EB052C1F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6965114-6FD1-4F6F-B5C6-BC974154BC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43ACE-6F87-40E4-ACCA-2E463DC21B25}" type="datetimeFigureOut">
              <a:rPr lang="hr-HR" smtClean="0"/>
              <a:t>25.1.2022.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74D5170C-5F82-48DB-A36F-D16B1AF7D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530A9ED7-959D-4F97-992F-C504C92848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F645D-DFE4-4498-B1F2-D10BAE21D8D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75744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7AE4E99-54ED-40A0-8CE0-4420A096DE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A7737D7-FAF5-402E-99DF-E502EC686B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DD72D38-4ADF-4815-B9D4-058C6B7AB6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43ACE-6F87-40E4-ACCA-2E463DC21B25}" type="datetimeFigureOut">
              <a:rPr lang="hr-HR" smtClean="0"/>
              <a:t>25.1.2022.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5F31C0A5-5328-4361-A593-6643ED3AD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61AA33C-28EF-4EC8-842B-5F40B279E4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F645D-DFE4-4498-B1F2-D10BAE21D8D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86490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D871B33-5AB2-4B20-A386-4AF0F58A7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E68D9E1C-405F-4C13-BFCF-A031C548D9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7CB58A2-6312-4DDE-8C08-B453E8E245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43ACE-6F87-40E4-ACCA-2E463DC21B25}" type="datetimeFigureOut">
              <a:rPr lang="hr-HR" smtClean="0"/>
              <a:t>25.1.2022.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1A61350-A393-4417-A68B-E5B195C4A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EC145C9-31F9-43FD-ACD8-BC706F4BD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F645D-DFE4-4498-B1F2-D10BAE21D8D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99726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83EDE34-276F-4D4F-9B72-62F0C99843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951FBF3-369A-4511-B7E4-833374D1C4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EAEE515-1302-437A-A358-FDED7DDE1D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E5A56634-D4CA-4225-A0CC-68708DF30D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43ACE-6F87-40E4-ACCA-2E463DC21B25}" type="datetimeFigureOut">
              <a:rPr lang="hr-HR" smtClean="0"/>
              <a:t>25.1.2022.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62E1EBE-1B49-477D-9952-AB5E34615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CB0BC3E4-478E-4F78-99E7-44D9914A5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F645D-DFE4-4498-B1F2-D10BAE21D8D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244463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82072C3-5C2B-46C8-9963-2DD507AA3F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B4662F1-439B-41D8-97F5-DC7ACE1FC3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D7860D5A-B230-4CF0-B166-E961066191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467E85D2-B176-4879-8CDD-CB2B48AA0D0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B9DC9D14-B741-4DD3-9C7C-06FD395778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4C6DA492-C608-410A-8B69-44CFE3D45F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43ACE-6F87-40E4-ACCA-2E463DC21B25}" type="datetimeFigureOut">
              <a:rPr lang="hr-HR" smtClean="0"/>
              <a:t>25.1.2022.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03112013-9963-4B84-93C0-7BD12BB79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215EB9A8-034B-47CD-9E82-00F000F4D3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F645D-DFE4-4498-B1F2-D10BAE21D8D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478350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A3E5F05-2B16-45FE-8DC3-EA7D1B0856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693F9714-B973-407D-A0C9-1B09E344E2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43ACE-6F87-40E4-ACCA-2E463DC21B25}" type="datetimeFigureOut">
              <a:rPr lang="hr-HR" smtClean="0"/>
              <a:t>25.1.2022.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722F219F-1462-4F7C-BADB-A098B0E42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291CDE59-DBA4-4047-BB67-D6C790A1A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F645D-DFE4-4498-B1F2-D10BAE21D8D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716421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4B3F10DB-6BAA-4E83-97D1-B6CBFE3256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43ACE-6F87-40E4-ACCA-2E463DC21B25}" type="datetimeFigureOut">
              <a:rPr lang="hr-HR" smtClean="0"/>
              <a:t>25.1.2022.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4D2CE74D-78AD-464C-86E8-076ACC17D5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312796DC-F435-4880-8C63-3FB2E3ADBE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F645D-DFE4-4498-B1F2-D10BAE21D8D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120271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D6D0795-76C5-436F-B5CD-99D676F2E7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0737522C-22A6-475B-856F-8A182C726F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C0F38FD9-84F6-4C75-AD2B-50FB193C6C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654688A-934B-49CC-9348-BEC1D22AE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43ACE-6F87-40E4-ACCA-2E463DC21B25}" type="datetimeFigureOut">
              <a:rPr lang="hr-HR" smtClean="0"/>
              <a:t>25.1.2022.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EF9F394-B9FC-46BD-B137-4BD62D72D8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93B87212-D4C5-4083-AB21-A549B872D7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F645D-DFE4-4498-B1F2-D10BAE21D8D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382869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21DE113-4186-4576-917B-095A80B188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E88AE1CD-58B4-4BE8-AD30-B1AC2D5206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D35BC585-4CD6-4C1E-85CA-2045E8ED41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92CC5084-BD7F-4F77-9D1E-8471854915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43ACE-6F87-40E4-ACCA-2E463DC21B25}" type="datetimeFigureOut">
              <a:rPr lang="hr-HR" smtClean="0"/>
              <a:t>25.1.2022.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8FFDF3C-8855-4DA9-92A2-B7C3EFDCBA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E9DE639F-C3BE-4A29-90E3-A5F3D1E4E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F645D-DFE4-4498-B1F2-D10BAE21D8D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3740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CD4CE17F-5DC4-48E3-A5C3-9E4E44F185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CD96084A-C043-4151-AB64-A738CFE253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DC10C3D-5AE0-4BDD-A93D-996BF902DA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A43ACE-6F87-40E4-ACCA-2E463DC21B25}" type="datetimeFigureOut">
              <a:rPr lang="hr-HR" smtClean="0"/>
              <a:t>25.1.2022.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2352C2FF-AE02-4AC8-A978-60550E12B1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7E37976-06DB-4739-9D6B-4341465E4B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4F645D-DFE4-4498-B1F2-D10BAE21D8D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67656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microsoft.com/office/2007/relationships/hdphoto" Target="../media/hdphoto2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microsoft.com/office/2007/relationships/hdphoto" Target="../media/hdphoto3.wdp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hyperlink" Target="https://www.bookwidgets.com/play/m7sFaGPQ-iQAF1E65vAAAA/2CDK72E/di8-l10-art" TargetMode="Externa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30FBED9-3A15-4D94-AA95-BE45C52238A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4E10F4DD-376A-4A19-B44E-CF3A9A1FD85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51241FC3-AFA5-412C-8091-CCFBE3581F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01B660BD-3471-4E2A-B551-2147CE5029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5C10A322-30B8-4ED0-B0EB-691F27562868}"/>
              </a:ext>
            </a:extLst>
          </p:cNvPr>
          <p:cNvSpPr txBox="1"/>
          <p:nvPr/>
        </p:nvSpPr>
        <p:spPr>
          <a:xfrm>
            <a:off x="6102493" y="1372185"/>
            <a:ext cx="5367148" cy="2893100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3</a:t>
            </a:r>
          </a:p>
          <a:p>
            <a:r>
              <a:rPr lang="hr-HR" sz="4800" b="1" dirty="0">
                <a:solidFill>
                  <a:srgbClr val="CC00CC"/>
                </a:solidFill>
              </a:rPr>
              <a:t>LESSON 10</a:t>
            </a:r>
          </a:p>
          <a:p>
            <a:r>
              <a:rPr lang="hr-HR" sz="4800" dirty="0" err="1">
                <a:solidFill>
                  <a:srgbClr val="FF33CC"/>
                </a:solidFill>
              </a:rPr>
              <a:t>Did</a:t>
            </a:r>
            <a:r>
              <a:rPr lang="hr-HR" sz="4800" dirty="0">
                <a:solidFill>
                  <a:srgbClr val="FF33CC"/>
                </a:solidFill>
              </a:rPr>
              <a:t> </a:t>
            </a:r>
            <a:r>
              <a:rPr lang="hr-HR" sz="4800" dirty="0" err="1">
                <a:solidFill>
                  <a:srgbClr val="FF33CC"/>
                </a:solidFill>
              </a:rPr>
              <a:t>you</a:t>
            </a:r>
            <a:r>
              <a:rPr lang="hr-HR" sz="4800" dirty="0">
                <a:solidFill>
                  <a:srgbClr val="FF33CC"/>
                </a:solidFill>
              </a:rPr>
              <a:t> </a:t>
            </a:r>
            <a:r>
              <a:rPr lang="hr-HR" sz="4800" dirty="0" err="1">
                <a:solidFill>
                  <a:srgbClr val="FF33CC"/>
                </a:solidFill>
              </a:rPr>
              <a:t>know</a:t>
            </a:r>
            <a:r>
              <a:rPr lang="hr-HR" sz="4800" dirty="0">
                <a:solidFill>
                  <a:srgbClr val="FF33CC"/>
                </a:solidFill>
              </a:rPr>
              <a:t>?</a:t>
            </a:r>
            <a:endParaRPr lang="hr-HR" sz="4800" dirty="0">
              <a:solidFill>
                <a:srgbClr val="CC00CC"/>
              </a:solidFill>
            </a:endParaRP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3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1ACB79E3-A5DC-4539-BA3A-F9B2651E9C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4492" y="5257975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7725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30FBED9-3A15-4D94-AA95-BE45C52238A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4E10F4DD-376A-4A19-B44E-CF3A9A1FD85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51241FC3-AFA5-412C-8091-CCFBE3581F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7FEC6626-68DC-44FF-873F-3B58964866AC}"/>
              </a:ext>
            </a:extLst>
          </p:cNvPr>
          <p:cNvSpPr txBox="1"/>
          <p:nvPr/>
        </p:nvSpPr>
        <p:spPr>
          <a:xfrm>
            <a:off x="278167" y="1464732"/>
            <a:ext cx="5539666" cy="1200329"/>
          </a:xfrm>
          <a:prstGeom prst="rect">
            <a:avLst/>
          </a:prstGeom>
          <a:solidFill>
            <a:srgbClr val="D9D9FF"/>
          </a:solidFill>
          <a:ln w="19050">
            <a:solidFill>
              <a:srgbClr val="CC0099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The statue's crown bears seven spikes, symbolizing the seven oceans and seven continents of the world, and emphasizing her message of welcome, inclusiveness, and freedom. </a:t>
            </a:r>
            <a:endParaRPr lang="hr-HR" dirty="0"/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42C84945-7590-44D1-982E-A2B1C5BD963B}"/>
              </a:ext>
            </a:extLst>
          </p:cNvPr>
          <p:cNvSpPr txBox="1"/>
          <p:nvPr/>
        </p:nvSpPr>
        <p:spPr>
          <a:xfrm>
            <a:off x="5965055" y="1807485"/>
            <a:ext cx="2395491" cy="369332"/>
          </a:xfrm>
          <a:prstGeom prst="rect">
            <a:avLst/>
          </a:prstGeom>
          <a:solidFill>
            <a:srgbClr val="D9D9FF"/>
          </a:solidFill>
          <a:ln w="19050">
            <a:solidFill>
              <a:srgbClr val="CC0099"/>
            </a:solidFill>
          </a:ln>
        </p:spPr>
        <p:txBody>
          <a:bodyPr wrap="square" rtlCol="0">
            <a:spAutoFit/>
          </a:bodyPr>
          <a:lstStyle/>
          <a:p>
            <a:r>
              <a:rPr lang="hr-HR" dirty="0" err="1"/>
              <a:t>The</a:t>
            </a:r>
            <a:r>
              <a:rPr lang="hr-HR" dirty="0"/>
              <a:t> Statue </a:t>
            </a:r>
            <a:r>
              <a:rPr lang="hr-HR" dirty="0" err="1"/>
              <a:t>of</a:t>
            </a:r>
            <a:r>
              <a:rPr lang="hr-HR" dirty="0"/>
              <a:t> </a:t>
            </a:r>
            <a:r>
              <a:rPr lang="hr-HR" dirty="0" err="1"/>
              <a:t>Liberty</a:t>
            </a:r>
            <a:endParaRPr lang="hr-HR" dirty="0"/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B0B0AB6F-EE74-4203-B306-F595BB5E524D}"/>
              </a:ext>
            </a:extLst>
          </p:cNvPr>
          <p:cNvSpPr txBox="1"/>
          <p:nvPr/>
        </p:nvSpPr>
        <p:spPr>
          <a:xfrm>
            <a:off x="8536341" y="3567242"/>
            <a:ext cx="1941251" cy="369332"/>
          </a:xfrm>
          <a:prstGeom prst="rect">
            <a:avLst/>
          </a:prstGeom>
          <a:solidFill>
            <a:srgbClr val="D9D9FF"/>
          </a:solidFill>
          <a:ln w="19050">
            <a:solidFill>
              <a:srgbClr val="CC0099"/>
            </a:solidFill>
          </a:ln>
        </p:spPr>
        <p:txBody>
          <a:bodyPr wrap="square" rtlCol="0">
            <a:spAutoFit/>
          </a:bodyPr>
          <a:lstStyle/>
          <a:p>
            <a:r>
              <a:rPr lang="hr-HR" dirty="0" err="1"/>
              <a:t>The</a:t>
            </a:r>
            <a:r>
              <a:rPr lang="hr-HR" dirty="0"/>
              <a:t> White </a:t>
            </a:r>
            <a:r>
              <a:rPr lang="hr-HR" dirty="0" err="1"/>
              <a:t>House</a:t>
            </a:r>
            <a:endParaRPr lang="hr-HR" dirty="0"/>
          </a:p>
        </p:txBody>
      </p:sp>
      <p:sp>
        <p:nvSpPr>
          <p:cNvPr id="8" name="Pravokutnik 7">
            <a:extLst>
              <a:ext uri="{FF2B5EF4-FFF2-40B4-BE49-F238E27FC236}">
                <a16:creationId xmlns:a16="http://schemas.microsoft.com/office/drawing/2014/main" id="{B3B77521-5E74-4643-930C-385B503C7CBA}"/>
              </a:ext>
            </a:extLst>
          </p:cNvPr>
          <p:cNvSpPr/>
          <p:nvPr/>
        </p:nvSpPr>
        <p:spPr>
          <a:xfrm>
            <a:off x="571130" y="445597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hr-HR" dirty="0"/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316910F7-6743-4BF1-AEA6-2B3D67B2A824}"/>
              </a:ext>
            </a:extLst>
          </p:cNvPr>
          <p:cNvSpPr txBox="1"/>
          <p:nvPr/>
        </p:nvSpPr>
        <p:spPr>
          <a:xfrm>
            <a:off x="2806268" y="3183394"/>
            <a:ext cx="5539666" cy="1200329"/>
          </a:xfrm>
          <a:prstGeom prst="rect">
            <a:avLst/>
          </a:prstGeom>
          <a:solidFill>
            <a:srgbClr val="D9D9FF"/>
          </a:solidFill>
          <a:ln w="19050">
            <a:solidFill>
              <a:srgbClr val="CC0099"/>
            </a:solidFill>
          </a:ln>
        </p:spPr>
        <p:txBody>
          <a:bodyPr wrap="square" rtlCol="0">
            <a:spAutoFit/>
          </a:bodyPr>
          <a:lstStyle/>
          <a:p>
            <a:r>
              <a:rPr lang="en-US" i="0" dirty="0">
                <a:solidFill>
                  <a:srgbClr val="333333"/>
                </a:solidFill>
                <a:effectLst/>
              </a:rPr>
              <a:t>There are 132 rooms, 32 bathrooms, and 6 levels to accommodate all the people who live</a:t>
            </a:r>
            <a:r>
              <a:rPr lang="hr-HR" i="0" dirty="0">
                <a:solidFill>
                  <a:srgbClr val="333333"/>
                </a:solidFill>
                <a:effectLst/>
              </a:rPr>
              <a:t> </a:t>
            </a:r>
            <a:r>
              <a:rPr lang="hr-HR" i="0" dirty="0" err="1">
                <a:solidFill>
                  <a:srgbClr val="333333"/>
                </a:solidFill>
                <a:effectLst/>
              </a:rPr>
              <a:t>and</a:t>
            </a:r>
            <a:r>
              <a:rPr lang="hr-HR" i="0" dirty="0">
                <a:solidFill>
                  <a:srgbClr val="333333"/>
                </a:solidFill>
                <a:effectLst/>
              </a:rPr>
              <a:t> </a:t>
            </a:r>
            <a:r>
              <a:rPr lang="en-US" i="0" dirty="0">
                <a:solidFill>
                  <a:srgbClr val="333333"/>
                </a:solidFill>
                <a:effectLst/>
              </a:rPr>
              <a:t>work in</a:t>
            </a:r>
            <a:r>
              <a:rPr lang="hr-HR" i="0" dirty="0">
                <a:solidFill>
                  <a:srgbClr val="333333"/>
                </a:solidFill>
                <a:effectLst/>
              </a:rPr>
              <a:t>. </a:t>
            </a:r>
            <a:r>
              <a:rPr lang="en-US" i="0" dirty="0">
                <a:solidFill>
                  <a:srgbClr val="333333"/>
                </a:solidFill>
                <a:effectLst/>
              </a:rPr>
              <a:t>There are also 412 doors, 147 windows, 28 fireplaces, 7 staircases, and 3 elevators.</a:t>
            </a:r>
            <a:endParaRPr lang="hr-HR" dirty="0"/>
          </a:p>
        </p:txBody>
      </p:sp>
      <p:sp>
        <p:nvSpPr>
          <p:cNvPr id="10" name="Pravokutnik 9">
            <a:extLst>
              <a:ext uri="{FF2B5EF4-FFF2-40B4-BE49-F238E27FC236}">
                <a16:creationId xmlns:a16="http://schemas.microsoft.com/office/drawing/2014/main" id="{37867695-3D07-43CB-A5B9-4FAE8EB1D2B8}"/>
              </a:ext>
            </a:extLst>
          </p:cNvPr>
          <p:cNvSpPr/>
          <p:nvPr/>
        </p:nvSpPr>
        <p:spPr>
          <a:xfrm>
            <a:off x="3048000" y="310583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hr-HR" dirty="0"/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6CBE4A4E-E3C1-427E-8FB4-4C8C6B6E40BC}"/>
              </a:ext>
            </a:extLst>
          </p:cNvPr>
          <p:cNvSpPr txBox="1"/>
          <p:nvPr/>
        </p:nvSpPr>
        <p:spPr>
          <a:xfrm>
            <a:off x="8360546" y="593045"/>
            <a:ext cx="3482267" cy="646331"/>
          </a:xfrm>
          <a:prstGeom prst="rect">
            <a:avLst/>
          </a:prstGeom>
          <a:solidFill>
            <a:srgbClr val="D9D9FF"/>
          </a:solidFill>
          <a:ln w="19050">
            <a:solidFill>
              <a:srgbClr val="CC0099"/>
            </a:solidFill>
          </a:ln>
        </p:spPr>
        <p:txBody>
          <a:bodyPr wrap="square" rtlCol="0">
            <a:spAutoFit/>
          </a:bodyPr>
          <a:lstStyle/>
          <a:p>
            <a:r>
              <a:rPr lang="en-US" i="0" dirty="0">
                <a:effectLst/>
              </a:rPr>
              <a:t>The central span of the bridge can be raised to allow ships to pass.</a:t>
            </a:r>
            <a:endParaRPr lang="hr-HR" dirty="0"/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761EE546-794E-472D-89F4-66570A379BC1}"/>
              </a:ext>
            </a:extLst>
          </p:cNvPr>
          <p:cNvSpPr txBox="1"/>
          <p:nvPr/>
        </p:nvSpPr>
        <p:spPr>
          <a:xfrm>
            <a:off x="9756191" y="1376713"/>
            <a:ext cx="1499216" cy="369332"/>
          </a:xfrm>
          <a:prstGeom prst="rect">
            <a:avLst/>
          </a:prstGeom>
          <a:solidFill>
            <a:srgbClr val="D9D9FF"/>
          </a:solidFill>
          <a:ln w="19050">
            <a:solidFill>
              <a:srgbClr val="CC0099"/>
            </a:solidFill>
          </a:ln>
        </p:spPr>
        <p:txBody>
          <a:bodyPr wrap="square" rtlCol="0">
            <a:spAutoFit/>
          </a:bodyPr>
          <a:lstStyle/>
          <a:p>
            <a:r>
              <a:rPr lang="hr-HR" dirty="0"/>
              <a:t>Tower Bridge</a:t>
            </a:r>
          </a:p>
        </p:txBody>
      </p:sp>
      <p:sp>
        <p:nvSpPr>
          <p:cNvPr id="13" name="Pravokutnik 12">
            <a:extLst>
              <a:ext uri="{FF2B5EF4-FFF2-40B4-BE49-F238E27FC236}">
                <a16:creationId xmlns:a16="http://schemas.microsoft.com/office/drawing/2014/main" id="{48125056-D7CD-4345-8718-9DF9812EB2C5}"/>
              </a:ext>
            </a:extLst>
          </p:cNvPr>
          <p:cNvSpPr/>
          <p:nvPr/>
        </p:nvSpPr>
        <p:spPr>
          <a:xfrm>
            <a:off x="3048000" y="2551837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hr-HR" dirty="0"/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C1FE188D-5F47-4976-AC81-47C6A57B9672}"/>
              </a:ext>
            </a:extLst>
          </p:cNvPr>
          <p:cNvSpPr txBox="1"/>
          <p:nvPr/>
        </p:nvSpPr>
        <p:spPr>
          <a:xfrm>
            <a:off x="1076234" y="4843372"/>
            <a:ext cx="5539666" cy="1477328"/>
          </a:xfrm>
          <a:prstGeom prst="rect">
            <a:avLst/>
          </a:prstGeom>
          <a:solidFill>
            <a:srgbClr val="D9D9FF"/>
          </a:solidFill>
          <a:ln w="19050">
            <a:solidFill>
              <a:srgbClr val="CC0099"/>
            </a:solidFill>
          </a:ln>
        </p:spPr>
        <p:txBody>
          <a:bodyPr wrap="square" rtlCol="0">
            <a:spAutoFit/>
          </a:bodyPr>
          <a:lstStyle/>
          <a:p>
            <a:r>
              <a:rPr lang="en-US" b="0" i="0" dirty="0">
                <a:solidFill>
                  <a:srgbClr val="26323E"/>
                </a:solidFill>
                <a:effectLst/>
                <a:latin typeface="freight-text-pro"/>
              </a:rPr>
              <a:t>Emily Warren Roebling </a:t>
            </a:r>
            <a:r>
              <a:rPr lang="hr-HR" b="0" i="0" dirty="0" err="1">
                <a:solidFill>
                  <a:srgbClr val="26323E"/>
                </a:solidFill>
                <a:effectLst/>
                <a:latin typeface="freight-text-pro"/>
              </a:rPr>
              <a:t>was</a:t>
            </a:r>
            <a:r>
              <a:rPr lang="en-US" b="0" i="0" dirty="0">
                <a:solidFill>
                  <a:srgbClr val="26323E"/>
                </a:solidFill>
                <a:effectLst/>
                <a:latin typeface="freight-text-pro"/>
              </a:rPr>
              <a:t> the first human to make the trip across the historic bridge, riding proudly in a carriage a week before its official opening in front of an audience. Sitting in Emily’s lap all the </a:t>
            </a:r>
            <a:r>
              <a:rPr lang="hr-HR" b="0" i="0" dirty="0">
                <a:solidFill>
                  <a:srgbClr val="26323E"/>
                </a:solidFill>
                <a:effectLst/>
                <a:latin typeface="freight-text-pro"/>
              </a:rPr>
              <a:t>time</a:t>
            </a:r>
            <a:r>
              <a:rPr lang="en-US" b="0" i="0" dirty="0">
                <a:solidFill>
                  <a:srgbClr val="26323E"/>
                </a:solidFill>
                <a:effectLst/>
                <a:latin typeface="freight-text-pro"/>
              </a:rPr>
              <a:t> was </a:t>
            </a:r>
            <a:r>
              <a:rPr lang="hr-HR" b="0" i="0" dirty="0">
                <a:solidFill>
                  <a:srgbClr val="26323E"/>
                </a:solidFill>
                <a:effectLst/>
                <a:latin typeface="freight-text-pro"/>
              </a:rPr>
              <a:t>a </a:t>
            </a:r>
            <a:r>
              <a:rPr lang="hr-HR" b="0" i="0" dirty="0" err="1">
                <a:solidFill>
                  <a:srgbClr val="26323E"/>
                </a:solidFill>
                <a:effectLst/>
                <a:latin typeface="freight-text-pro"/>
              </a:rPr>
              <a:t>rooster</a:t>
            </a:r>
            <a:r>
              <a:rPr lang="hr-HR" b="0" i="0" dirty="0">
                <a:solidFill>
                  <a:srgbClr val="26323E"/>
                </a:solidFill>
                <a:effectLst/>
                <a:latin typeface="freight-text-pro"/>
              </a:rPr>
              <a:t>,</a:t>
            </a:r>
            <a:r>
              <a:rPr lang="en-US" b="0" i="0" dirty="0">
                <a:solidFill>
                  <a:srgbClr val="26323E"/>
                </a:solidFill>
                <a:effectLst/>
                <a:latin typeface="freight-text-pro"/>
              </a:rPr>
              <a:t> </a:t>
            </a:r>
            <a:r>
              <a:rPr lang="hr-HR" b="0" i="0" dirty="0">
                <a:solidFill>
                  <a:srgbClr val="26323E"/>
                </a:solidFill>
                <a:effectLst/>
                <a:latin typeface="freight-text-pro"/>
              </a:rPr>
              <a:t>a </a:t>
            </a:r>
            <a:r>
              <a:rPr lang="en-US" b="0" i="0" dirty="0">
                <a:solidFill>
                  <a:srgbClr val="26323E"/>
                </a:solidFill>
                <a:effectLst/>
                <a:latin typeface="freight-text-pro"/>
              </a:rPr>
              <a:t>symbol of good luck.</a:t>
            </a:r>
            <a:endParaRPr lang="hr-HR" dirty="0"/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BCAC517F-66B1-471C-9F0D-8A2F30160F63}"/>
              </a:ext>
            </a:extLst>
          </p:cNvPr>
          <p:cNvSpPr txBox="1"/>
          <p:nvPr/>
        </p:nvSpPr>
        <p:spPr>
          <a:xfrm>
            <a:off x="7060152" y="5301928"/>
            <a:ext cx="2083848" cy="369332"/>
          </a:xfrm>
          <a:prstGeom prst="rect">
            <a:avLst/>
          </a:prstGeom>
          <a:solidFill>
            <a:srgbClr val="D9D9FF"/>
          </a:solidFill>
          <a:ln w="19050">
            <a:solidFill>
              <a:srgbClr val="CC0099"/>
            </a:solidFill>
          </a:ln>
        </p:spPr>
        <p:txBody>
          <a:bodyPr wrap="square" rtlCol="0">
            <a:spAutoFit/>
          </a:bodyPr>
          <a:lstStyle/>
          <a:p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Brooklyn</a:t>
            </a:r>
            <a:r>
              <a:rPr lang="hr-HR" dirty="0"/>
              <a:t> Bridge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80EF3F06-A2B8-482D-BF67-35C5771C96ED}"/>
              </a:ext>
            </a:extLst>
          </p:cNvPr>
          <p:cNvSpPr txBox="1"/>
          <p:nvPr/>
        </p:nvSpPr>
        <p:spPr>
          <a:xfrm>
            <a:off x="453571" y="433800"/>
            <a:ext cx="3165559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Try</a:t>
            </a:r>
            <a:r>
              <a:rPr lang="hr-HR" sz="1600" b="1" dirty="0">
                <a:solidFill>
                  <a:srgbClr val="0070C0"/>
                </a:solidFill>
              </a:rPr>
              <a:t> to </a:t>
            </a:r>
            <a:r>
              <a:rPr lang="hr-HR" sz="1600" b="1" dirty="0" err="1">
                <a:solidFill>
                  <a:srgbClr val="0070C0"/>
                </a:solidFill>
              </a:rPr>
              <a:t>recognize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sights</a:t>
            </a:r>
            <a:r>
              <a:rPr lang="hr-HR" sz="1600" b="1" dirty="0">
                <a:solidFill>
                  <a:srgbClr val="0070C0"/>
                </a:solidFill>
              </a:rPr>
              <a:t>.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Pokušajte prepoznati znamenitosti.</a:t>
            </a:r>
          </a:p>
        </p:txBody>
      </p:sp>
    </p:spTree>
    <p:extLst>
      <p:ext uri="{BB962C8B-B14F-4D97-AF65-F5344CB8AC3E}">
        <p14:creationId xmlns:p14="http://schemas.microsoft.com/office/powerpoint/2010/main" val="3925098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1" grpId="0" animBg="1"/>
      <p:bldP spid="12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30FBED9-3A15-4D94-AA95-BE45C52238A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4E10F4DD-376A-4A19-B44E-CF3A9A1FD85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51241FC3-AFA5-412C-8091-CCFBE3581F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270"/>
            <a:ext cx="12192000" cy="6871854"/>
          </a:xfrm>
          <a:prstGeom prst="rect">
            <a:avLst/>
          </a:prstGeom>
        </p:spPr>
      </p:pic>
      <p:graphicFrame>
        <p:nvGraphicFramePr>
          <p:cNvPr id="5" name="Tablica 4">
            <a:extLst>
              <a:ext uri="{FF2B5EF4-FFF2-40B4-BE49-F238E27FC236}">
                <a16:creationId xmlns:a16="http://schemas.microsoft.com/office/drawing/2014/main" id="{A27A8AC1-16CA-4FB1-8B78-C4860BDA65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7333118"/>
              </p:ext>
            </p:extLst>
          </p:nvPr>
        </p:nvGraphicFramePr>
        <p:xfrm>
          <a:off x="3443549" y="1274860"/>
          <a:ext cx="8128000" cy="111252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780932837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054471898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63848397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41867061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hr-HR" dirty="0"/>
                        <a:t>I </a:t>
                      </a:r>
                      <a:r>
                        <a:rPr lang="hr-HR" dirty="0" err="1"/>
                        <a:t>see</a:t>
                      </a:r>
                      <a:endParaRPr lang="hr-H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hr-HR" dirty="0"/>
                        <a:t>I </a:t>
                      </a:r>
                      <a:r>
                        <a:rPr lang="hr-HR" dirty="0" err="1"/>
                        <a:t>hear</a:t>
                      </a:r>
                      <a:endParaRPr lang="hr-HR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hr-HR" dirty="0"/>
                        <a:t>I </a:t>
                      </a:r>
                      <a:r>
                        <a:rPr lang="hr-HR" dirty="0" err="1"/>
                        <a:t>smell</a:t>
                      </a:r>
                      <a:r>
                        <a:rPr lang="hr-HR" dirty="0"/>
                        <a:t> 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hr-HR" dirty="0"/>
                        <a:t>I </a:t>
                      </a:r>
                      <a:r>
                        <a:rPr lang="hr-HR" dirty="0" err="1"/>
                        <a:t>feel</a:t>
                      </a:r>
                      <a:endParaRPr lang="hr-HR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4414299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hr-H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hr-HR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5075456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hr-H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hr-HR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hr-HR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hr-HR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4503327"/>
                  </a:ext>
                </a:extLst>
              </a:tr>
            </a:tbl>
          </a:graphicData>
        </a:graphic>
      </p:graphicFrame>
      <p:sp>
        <p:nvSpPr>
          <p:cNvPr id="6" name="TekstniOkvir 5">
            <a:extLst>
              <a:ext uri="{FF2B5EF4-FFF2-40B4-BE49-F238E27FC236}">
                <a16:creationId xmlns:a16="http://schemas.microsoft.com/office/drawing/2014/main" id="{99C132C2-E3DD-4E1B-895F-B2E1D4CEDA9C}"/>
              </a:ext>
            </a:extLst>
          </p:cNvPr>
          <p:cNvSpPr txBox="1"/>
          <p:nvPr/>
        </p:nvSpPr>
        <p:spPr>
          <a:xfrm>
            <a:off x="453571" y="433800"/>
            <a:ext cx="2662491" cy="280076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Draw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following</a:t>
            </a:r>
            <a:r>
              <a:rPr lang="hr-HR" sz="1600" b="1" dirty="0">
                <a:solidFill>
                  <a:srgbClr val="0070C0"/>
                </a:solidFill>
              </a:rPr>
              <a:t> table </a:t>
            </a:r>
            <a:r>
              <a:rPr lang="hr-HR" sz="1600" b="1" dirty="0" err="1">
                <a:solidFill>
                  <a:srgbClr val="0070C0"/>
                </a:solidFill>
              </a:rPr>
              <a:t>in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notebooks</a:t>
            </a:r>
            <a:r>
              <a:rPr lang="hr-HR" sz="1600" b="1" dirty="0">
                <a:solidFill>
                  <a:srgbClr val="0070C0"/>
                </a:solidFill>
              </a:rPr>
              <a:t>. W</a:t>
            </a:r>
            <a:r>
              <a:rPr lang="en-US" sz="1600" b="1" dirty="0">
                <a:solidFill>
                  <a:srgbClr val="0070C0"/>
                </a:solidFill>
              </a:rPr>
              <a:t>rite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following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words</a:t>
            </a:r>
            <a:r>
              <a:rPr lang="en-US" sz="1600" b="1" dirty="0">
                <a:solidFill>
                  <a:srgbClr val="0070C0"/>
                </a:solidFill>
              </a:rPr>
              <a:t> under the headings according to how </a:t>
            </a:r>
            <a:r>
              <a:rPr lang="hr-HR" sz="1600" b="1" dirty="0" err="1">
                <a:solidFill>
                  <a:srgbClr val="0070C0"/>
                </a:solidFill>
              </a:rPr>
              <a:t>you</a:t>
            </a:r>
            <a:r>
              <a:rPr lang="en-US" sz="1600" b="1" dirty="0">
                <a:solidFill>
                  <a:srgbClr val="0070C0"/>
                </a:solidFill>
              </a:rPr>
              <a:t> perceive them. </a:t>
            </a:r>
            <a:endParaRPr lang="hr-HR" sz="1600" b="1" dirty="0">
              <a:solidFill>
                <a:srgbClr val="0070C0"/>
              </a:solidFill>
            </a:endParaRP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Precrtajte tablicu u svoje bilježnice. Riječi koje slijede razvrstajte i upišite u tablicu prema tome kako ih doživljavate. 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3FA358ED-2DA3-4FB7-A24E-1527ECBAAE99}"/>
              </a:ext>
            </a:extLst>
          </p:cNvPr>
          <p:cNvSpPr txBox="1"/>
          <p:nvPr/>
        </p:nvSpPr>
        <p:spPr>
          <a:xfrm>
            <a:off x="3734537" y="3197589"/>
            <a:ext cx="7837012" cy="3371372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4" rtlCol="0">
            <a:spAutoFit/>
          </a:bodyPr>
          <a:lstStyle/>
          <a:p>
            <a:pPr>
              <a:lnSpc>
                <a:spcPct val="200000"/>
              </a:lnSpc>
            </a:pPr>
            <a:r>
              <a:rPr lang="hr-HR" dirty="0" err="1"/>
              <a:t>helicopter</a:t>
            </a:r>
            <a:r>
              <a:rPr lang="hr-HR" dirty="0"/>
              <a:t> </a:t>
            </a:r>
          </a:p>
          <a:p>
            <a:pPr>
              <a:lnSpc>
                <a:spcPct val="200000"/>
              </a:lnSpc>
            </a:pPr>
            <a:r>
              <a:rPr lang="hr-HR" dirty="0" err="1"/>
              <a:t>steam</a:t>
            </a:r>
            <a:r>
              <a:rPr lang="hr-HR" dirty="0"/>
              <a:t> </a:t>
            </a:r>
          </a:p>
          <a:p>
            <a:pPr>
              <a:lnSpc>
                <a:spcPct val="200000"/>
              </a:lnSpc>
            </a:pPr>
            <a:r>
              <a:rPr lang="hr-HR" dirty="0" err="1"/>
              <a:t>light</a:t>
            </a:r>
            <a:r>
              <a:rPr lang="hr-HR" dirty="0"/>
              <a:t> </a:t>
            </a:r>
            <a:r>
              <a:rPr lang="hr-HR" dirty="0" err="1"/>
              <a:t>bulb</a:t>
            </a:r>
            <a:r>
              <a:rPr lang="hr-HR" dirty="0"/>
              <a:t> </a:t>
            </a:r>
          </a:p>
          <a:p>
            <a:pPr>
              <a:lnSpc>
                <a:spcPct val="200000"/>
              </a:lnSpc>
            </a:pPr>
            <a:r>
              <a:rPr lang="hr-HR" dirty="0" err="1"/>
              <a:t>dynamite</a:t>
            </a:r>
            <a:r>
              <a:rPr lang="hr-HR" dirty="0"/>
              <a:t> </a:t>
            </a:r>
          </a:p>
          <a:p>
            <a:pPr>
              <a:lnSpc>
                <a:spcPct val="200000"/>
              </a:lnSpc>
            </a:pPr>
            <a:r>
              <a:rPr lang="hr-HR" dirty="0" err="1"/>
              <a:t>penicillin</a:t>
            </a:r>
            <a:r>
              <a:rPr lang="hr-HR" dirty="0"/>
              <a:t> </a:t>
            </a:r>
          </a:p>
          <a:p>
            <a:pPr>
              <a:lnSpc>
                <a:spcPct val="200000"/>
              </a:lnSpc>
            </a:pPr>
            <a:r>
              <a:rPr lang="hr-HR" dirty="0" err="1"/>
              <a:t>telephone</a:t>
            </a:r>
            <a:r>
              <a:rPr lang="hr-HR" dirty="0"/>
              <a:t> </a:t>
            </a:r>
          </a:p>
          <a:p>
            <a:pPr>
              <a:lnSpc>
                <a:spcPct val="200000"/>
              </a:lnSpc>
            </a:pPr>
            <a:r>
              <a:rPr lang="hr-HR" dirty="0" err="1"/>
              <a:t>radium</a:t>
            </a:r>
            <a:r>
              <a:rPr lang="hr-HR" dirty="0"/>
              <a:t> </a:t>
            </a:r>
          </a:p>
          <a:p>
            <a:pPr>
              <a:lnSpc>
                <a:spcPct val="200000"/>
              </a:lnSpc>
            </a:pPr>
            <a:r>
              <a:rPr lang="hr-HR" dirty="0" err="1"/>
              <a:t>the</a:t>
            </a:r>
            <a:r>
              <a:rPr lang="hr-HR" dirty="0"/>
              <a:t> Nobel </a:t>
            </a:r>
            <a:r>
              <a:rPr lang="hr-HR" dirty="0" err="1"/>
              <a:t>prize</a:t>
            </a:r>
            <a:r>
              <a:rPr lang="hr-HR" dirty="0"/>
              <a:t> </a:t>
            </a:r>
          </a:p>
          <a:p>
            <a:pPr>
              <a:lnSpc>
                <a:spcPct val="200000"/>
              </a:lnSpc>
            </a:pPr>
            <a:r>
              <a:rPr lang="hr-HR" dirty="0" err="1"/>
              <a:t>Ancient</a:t>
            </a:r>
            <a:r>
              <a:rPr lang="hr-HR" dirty="0"/>
              <a:t> </a:t>
            </a:r>
            <a:r>
              <a:rPr lang="hr-HR" dirty="0" err="1"/>
              <a:t>Greece</a:t>
            </a:r>
            <a:endParaRPr lang="hr-HR" dirty="0"/>
          </a:p>
          <a:p>
            <a:pPr>
              <a:lnSpc>
                <a:spcPct val="200000"/>
              </a:lnSpc>
            </a:pPr>
            <a:r>
              <a:rPr lang="hr-HR" dirty="0"/>
              <a:t> </a:t>
            </a:r>
            <a:r>
              <a:rPr lang="hr-HR" dirty="0" err="1"/>
              <a:t>chemistry</a:t>
            </a:r>
            <a:r>
              <a:rPr lang="hr-HR" dirty="0"/>
              <a:t> </a:t>
            </a:r>
          </a:p>
          <a:p>
            <a:pPr>
              <a:lnSpc>
                <a:spcPct val="200000"/>
              </a:lnSpc>
            </a:pPr>
            <a:r>
              <a:rPr lang="hr-HR" dirty="0" err="1"/>
              <a:t>explosive</a:t>
            </a:r>
            <a:r>
              <a:rPr lang="hr-HR" dirty="0"/>
              <a:t> </a:t>
            </a:r>
          </a:p>
          <a:p>
            <a:pPr>
              <a:lnSpc>
                <a:spcPct val="200000"/>
              </a:lnSpc>
            </a:pPr>
            <a:r>
              <a:rPr lang="hr-HR" dirty="0" err="1"/>
              <a:t>inventor</a:t>
            </a:r>
            <a:r>
              <a:rPr lang="hr-HR" dirty="0"/>
              <a:t> </a:t>
            </a:r>
          </a:p>
          <a:p>
            <a:pPr>
              <a:lnSpc>
                <a:spcPct val="200000"/>
              </a:lnSpc>
            </a:pPr>
            <a:r>
              <a:rPr lang="hr-HR" dirty="0" err="1"/>
              <a:t>scientist</a:t>
            </a:r>
            <a:r>
              <a:rPr lang="hr-HR" dirty="0"/>
              <a:t> </a:t>
            </a:r>
          </a:p>
          <a:p>
            <a:pPr>
              <a:lnSpc>
                <a:spcPct val="200000"/>
              </a:lnSpc>
            </a:pPr>
            <a:r>
              <a:rPr lang="hr-HR" dirty="0" err="1"/>
              <a:t>engineer</a:t>
            </a:r>
            <a:r>
              <a:rPr lang="hr-HR" dirty="0"/>
              <a:t> </a:t>
            </a:r>
          </a:p>
          <a:p>
            <a:pPr>
              <a:lnSpc>
                <a:spcPct val="200000"/>
              </a:lnSpc>
            </a:pPr>
            <a:r>
              <a:rPr lang="hr-HR" dirty="0"/>
              <a:t>DNA </a:t>
            </a:r>
          </a:p>
          <a:p>
            <a:pPr>
              <a:lnSpc>
                <a:spcPct val="200000"/>
              </a:lnSpc>
            </a:pPr>
            <a:r>
              <a:rPr lang="hr-HR" dirty="0" err="1"/>
              <a:t>flop</a:t>
            </a:r>
            <a:r>
              <a:rPr lang="hr-HR" dirty="0"/>
              <a:t> </a:t>
            </a:r>
          </a:p>
          <a:p>
            <a:pPr>
              <a:lnSpc>
                <a:spcPct val="200000"/>
              </a:lnSpc>
            </a:pPr>
            <a:r>
              <a:rPr lang="hr-HR" dirty="0" err="1"/>
              <a:t>alternating</a:t>
            </a:r>
            <a:r>
              <a:rPr lang="hr-HR" dirty="0"/>
              <a:t> </a:t>
            </a:r>
          </a:p>
          <a:p>
            <a:pPr>
              <a:lnSpc>
                <a:spcPct val="200000"/>
              </a:lnSpc>
            </a:pPr>
            <a:r>
              <a:rPr lang="hr-HR" dirty="0" err="1"/>
              <a:t>winner</a:t>
            </a:r>
            <a:r>
              <a:rPr lang="hr-HR" dirty="0"/>
              <a:t> </a:t>
            </a:r>
          </a:p>
          <a:p>
            <a:pPr>
              <a:lnSpc>
                <a:spcPct val="200000"/>
              </a:lnSpc>
            </a:pPr>
            <a:r>
              <a:rPr lang="hr-HR" dirty="0" err="1"/>
              <a:t>current</a:t>
            </a:r>
            <a:r>
              <a:rPr lang="hr-HR" dirty="0"/>
              <a:t> </a:t>
            </a:r>
            <a:r>
              <a:rPr lang="hr-HR" dirty="0" err="1"/>
              <a:t>Congratulations</a:t>
            </a:r>
            <a:r>
              <a:rPr lang="hr-HR" dirty="0"/>
              <a:t> </a:t>
            </a:r>
          </a:p>
          <a:p>
            <a:pPr>
              <a:lnSpc>
                <a:spcPct val="200000"/>
              </a:lnSpc>
            </a:pPr>
            <a:r>
              <a:rPr lang="hr-HR" dirty="0"/>
              <a:t>a $9 </a:t>
            </a:r>
            <a:r>
              <a:rPr lang="hr-HR" dirty="0" err="1"/>
              <a:t>million</a:t>
            </a:r>
            <a:r>
              <a:rPr lang="hr-HR" dirty="0"/>
              <a:t> </a:t>
            </a:r>
            <a:r>
              <a:rPr lang="hr-HR" dirty="0" err="1"/>
              <a:t>fund</a:t>
            </a:r>
            <a:endParaRPr lang="hr-HR" i="1" dirty="0"/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F30122CD-B938-4E2C-8BFF-A6A2376577E7}"/>
              </a:ext>
            </a:extLst>
          </p:cNvPr>
          <p:cNvSpPr txBox="1"/>
          <p:nvPr/>
        </p:nvSpPr>
        <p:spPr>
          <a:xfrm>
            <a:off x="284489" y="4402674"/>
            <a:ext cx="3165559" cy="1569660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Work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in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pairs</a:t>
            </a:r>
            <a:r>
              <a:rPr lang="hr-HR" sz="1600" b="1" dirty="0">
                <a:solidFill>
                  <a:srgbClr val="0070C0"/>
                </a:solidFill>
              </a:rPr>
              <a:t>. D</a:t>
            </a:r>
            <a:r>
              <a:rPr lang="en-US" sz="1600" b="1" dirty="0" err="1">
                <a:solidFill>
                  <a:srgbClr val="0070C0"/>
                </a:solidFill>
              </a:rPr>
              <a:t>iscuss</a:t>
            </a:r>
            <a:r>
              <a:rPr lang="en-US" sz="1600" b="1" dirty="0">
                <a:solidFill>
                  <a:srgbClr val="0070C0"/>
                </a:solidFill>
              </a:rPr>
              <a:t> and compare how </a:t>
            </a:r>
            <a:r>
              <a:rPr lang="hr-HR" sz="1600" b="1" dirty="0" err="1">
                <a:solidFill>
                  <a:srgbClr val="0070C0"/>
                </a:solidFill>
              </a:rPr>
              <a:t>you</a:t>
            </a:r>
            <a:r>
              <a:rPr lang="en-US" sz="1600" b="1" dirty="0">
                <a:solidFill>
                  <a:srgbClr val="0070C0"/>
                </a:solidFill>
              </a:rPr>
              <a:t> sorted the words out. </a:t>
            </a:r>
            <a:endParaRPr lang="hr-HR" sz="1600" b="1" dirty="0">
              <a:solidFill>
                <a:srgbClr val="0070C0"/>
              </a:solidFill>
            </a:endParaRP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Radite u parovima. Raspravite i usporedite razvrstane riječi. </a:t>
            </a:r>
          </a:p>
        </p:txBody>
      </p:sp>
    </p:spTree>
    <p:extLst>
      <p:ext uri="{BB962C8B-B14F-4D97-AF65-F5344CB8AC3E}">
        <p14:creationId xmlns:p14="http://schemas.microsoft.com/office/powerpoint/2010/main" val="338593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30FBED9-3A15-4D94-AA95-BE45C52238A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4E10F4DD-376A-4A19-B44E-CF3A9A1FD85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51241FC3-AFA5-412C-8091-CCFBE3581F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0BC0FE78-7912-4B62-ACEF-195D377F70B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54535" y="0"/>
            <a:ext cx="9682927" cy="6858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7698A83F-C2A7-4E34-BF62-684935332991}"/>
              </a:ext>
            </a:extLst>
          </p:cNvPr>
          <p:cNvSpPr txBox="1"/>
          <p:nvPr/>
        </p:nvSpPr>
        <p:spPr>
          <a:xfrm>
            <a:off x="269463" y="346506"/>
            <a:ext cx="2491492" cy="1569660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88. Do </a:t>
            </a:r>
            <a:r>
              <a:rPr lang="hr-HR" sz="1600" b="1" dirty="0" err="1">
                <a:solidFill>
                  <a:srgbClr val="0070C0"/>
                </a:solidFill>
              </a:rPr>
              <a:t>task</a:t>
            </a:r>
            <a:r>
              <a:rPr lang="hr-HR" sz="1600" b="1" dirty="0">
                <a:solidFill>
                  <a:srgbClr val="0070C0"/>
                </a:solidFill>
              </a:rPr>
              <a:t> 1.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88 i riješite 1. zadatak.  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E44AB15-CA27-44C5-AA56-D5EF2A5D5AF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54481" y="899141"/>
            <a:ext cx="7768055" cy="3299862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7EECBB57-DD2C-4690-A61E-FEED4FCFB880}"/>
              </a:ext>
            </a:extLst>
          </p:cNvPr>
          <p:cNvSpPr txBox="1"/>
          <p:nvPr/>
        </p:nvSpPr>
        <p:spPr>
          <a:xfrm>
            <a:off x="4527558" y="476565"/>
            <a:ext cx="3136882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Spoji izume i otkrića s izumiteljima. 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D5C1BC4C-0156-4992-A10E-D87B059E0B78}"/>
              </a:ext>
            </a:extLst>
          </p:cNvPr>
          <p:cNvSpPr txBox="1"/>
          <p:nvPr/>
        </p:nvSpPr>
        <p:spPr>
          <a:xfrm>
            <a:off x="6363641" y="1234944"/>
            <a:ext cx="1164624" cy="338554"/>
          </a:xfrm>
          <a:prstGeom prst="rect">
            <a:avLst/>
          </a:prstGeom>
          <a:solidFill>
            <a:srgbClr val="FFDDFF"/>
          </a:solidFill>
        </p:spPr>
        <p:txBody>
          <a:bodyPr wrap="square" rtlCol="0">
            <a:spAutoFit/>
          </a:bodyPr>
          <a:lstStyle/>
          <a:p>
            <a:r>
              <a:rPr lang="hr-HR" sz="1600" dirty="0"/>
              <a:t>Marie Curie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CA77E324-453D-4AE4-9F4E-19835EA44228}"/>
              </a:ext>
            </a:extLst>
          </p:cNvPr>
          <p:cNvSpPr txBox="1"/>
          <p:nvPr/>
        </p:nvSpPr>
        <p:spPr>
          <a:xfrm>
            <a:off x="5391436" y="1728114"/>
            <a:ext cx="1311205" cy="338554"/>
          </a:xfrm>
          <a:prstGeom prst="rect">
            <a:avLst/>
          </a:prstGeom>
          <a:solidFill>
            <a:srgbClr val="FFDDFF"/>
          </a:solidFill>
        </p:spPr>
        <p:txBody>
          <a:bodyPr wrap="square" rtlCol="0">
            <a:spAutoFit/>
          </a:bodyPr>
          <a:lstStyle/>
          <a:p>
            <a:r>
              <a:rPr lang="hr-HR" sz="1600" dirty="0"/>
              <a:t>Alfred Nobel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174174AB-0973-4996-BA05-17AFE15D700B}"/>
              </a:ext>
            </a:extLst>
          </p:cNvPr>
          <p:cNvSpPr txBox="1"/>
          <p:nvPr/>
        </p:nvSpPr>
        <p:spPr>
          <a:xfrm>
            <a:off x="5295262" y="2120613"/>
            <a:ext cx="1789119" cy="338554"/>
          </a:xfrm>
          <a:prstGeom prst="rect">
            <a:avLst/>
          </a:prstGeom>
          <a:solidFill>
            <a:srgbClr val="FFDDFF"/>
          </a:solidFill>
        </p:spPr>
        <p:txBody>
          <a:bodyPr wrap="square" rtlCol="0">
            <a:spAutoFit/>
          </a:bodyPr>
          <a:lstStyle/>
          <a:p>
            <a:r>
              <a:rPr lang="hr-HR" sz="1600" dirty="0" err="1"/>
              <a:t>Alexander</a:t>
            </a:r>
            <a:r>
              <a:rPr lang="hr-HR" sz="1600" dirty="0"/>
              <a:t> Fleming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B2469984-65B3-44F1-B718-F45BE45530E7}"/>
              </a:ext>
            </a:extLst>
          </p:cNvPr>
          <p:cNvSpPr txBox="1"/>
          <p:nvPr/>
        </p:nvSpPr>
        <p:spPr>
          <a:xfrm>
            <a:off x="5773176" y="2543189"/>
            <a:ext cx="1462125" cy="338554"/>
          </a:xfrm>
          <a:prstGeom prst="rect">
            <a:avLst/>
          </a:prstGeom>
          <a:solidFill>
            <a:srgbClr val="FFDDFF"/>
          </a:solidFill>
        </p:spPr>
        <p:txBody>
          <a:bodyPr wrap="square" rtlCol="0">
            <a:spAutoFit/>
          </a:bodyPr>
          <a:lstStyle/>
          <a:p>
            <a:r>
              <a:rPr lang="hr-HR" sz="1600" dirty="0" err="1"/>
              <a:t>Alexander</a:t>
            </a:r>
            <a:r>
              <a:rPr lang="hr-HR" sz="1600" dirty="0"/>
              <a:t> Bell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4D69F6FA-2D82-4F49-BA46-FC91C3F973BC}"/>
              </a:ext>
            </a:extLst>
          </p:cNvPr>
          <p:cNvSpPr txBox="1"/>
          <p:nvPr/>
        </p:nvSpPr>
        <p:spPr>
          <a:xfrm>
            <a:off x="5688014" y="2965765"/>
            <a:ext cx="1840251" cy="338554"/>
          </a:xfrm>
          <a:prstGeom prst="rect">
            <a:avLst/>
          </a:prstGeom>
          <a:solidFill>
            <a:srgbClr val="FFDDFF"/>
          </a:solidFill>
        </p:spPr>
        <p:txBody>
          <a:bodyPr wrap="square" rtlCol="0">
            <a:spAutoFit/>
          </a:bodyPr>
          <a:lstStyle/>
          <a:p>
            <a:r>
              <a:rPr lang="hr-HR" sz="1600" dirty="0"/>
              <a:t>Thomas Alva Edison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0E6E7985-B669-4BAE-B62A-3C65BB7904D3}"/>
              </a:ext>
            </a:extLst>
          </p:cNvPr>
          <p:cNvSpPr txBox="1"/>
          <p:nvPr/>
        </p:nvSpPr>
        <p:spPr>
          <a:xfrm>
            <a:off x="6047038" y="3382697"/>
            <a:ext cx="1311205" cy="338554"/>
          </a:xfrm>
          <a:prstGeom prst="rect">
            <a:avLst/>
          </a:prstGeom>
          <a:solidFill>
            <a:srgbClr val="FFDDFF"/>
          </a:solidFill>
        </p:spPr>
        <p:txBody>
          <a:bodyPr wrap="square" rtlCol="0">
            <a:spAutoFit/>
          </a:bodyPr>
          <a:lstStyle/>
          <a:p>
            <a:r>
              <a:rPr lang="hr-HR" sz="1600" dirty="0"/>
              <a:t>James Watt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DAD10765-7F7B-419F-B976-7C3C922CAB9A}"/>
              </a:ext>
            </a:extLst>
          </p:cNvPr>
          <p:cNvSpPr txBox="1"/>
          <p:nvPr/>
        </p:nvSpPr>
        <p:spPr>
          <a:xfrm>
            <a:off x="5773176" y="3780952"/>
            <a:ext cx="1311205" cy="338554"/>
          </a:xfrm>
          <a:prstGeom prst="rect">
            <a:avLst/>
          </a:prstGeom>
          <a:solidFill>
            <a:srgbClr val="FFDDFF"/>
          </a:solidFill>
        </p:spPr>
        <p:txBody>
          <a:bodyPr wrap="square" rtlCol="0">
            <a:spAutoFit/>
          </a:bodyPr>
          <a:lstStyle/>
          <a:p>
            <a:r>
              <a:rPr lang="hr-HR" sz="1600" dirty="0"/>
              <a:t>Igor </a:t>
            </a:r>
            <a:r>
              <a:rPr lang="hr-HR" sz="1600" dirty="0" err="1"/>
              <a:t>Sikorsky</a:t>
            </a:r>
            <a:endParaRPr lang="hr-HR" sz="1600" dirty="0"/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9C23A35C-1537-49DD-8993-E8B59DA3F8B8}"/>
              </a:ext>
            </a:extLst>
          </p:cNvPr>
          <p:cNvSpPr txBox="1"/>
          <p:nvPr/>
        </p:nvSpPr>
        <p:spPr>
          <a:xfrm>
            <a:off x="616817" y="2277823"/>
            <a:ext cx="2491492" cy="132343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Listen</a:t>
            </a:r>
            <a:r>
              <a:rPr lang="hr-HR" sz="1600" b="1" dirty="0">
                <a:solidFill>
                  <a:srgbClr val="0070C0"/>
                </a:solidFill>
              </a:rPr>
              <a:t> to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recording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and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check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ideas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Poslušajte audio zapis i provjerite svoje ideje. </a:t>
            </a:r>
          </a:p>
        </p:txBody>
      </p:sp>
      <p:pic>
        <p:nvPicPr>
          <p:cNvPr id="17" name="Slika 16">
            <a:extLst>
              <a:ext uri="{FF2B5EF4-FFF2-40B4-BE49-F238E27FC236}">
                <a16:creationId xmlns:a16="http://schemas.microsoft.com/office/drawing/2014/main" id="{C8B304D0-EF33-4325-B22C-76CB48DBDBD3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14338"/>
          <a:stretch/>
        </p:blipFill>
        <p:spPr>
          <a:xfrm>
            <a:off x="5295262" y="4366077"/>
            <a:ext cx="6134737" cy="2350420"/>
          </a:xfrm>
          <a:prstGeom prst="rect">
            <a:avLst/>
          </a:prstGeom>
          <a:ln w="28575">
            <a:solidFill>
              <a:srgbClr val="CC0099"/>
            </a:solidFill>
          </a:ln>
        </p:spPr>
      </p:pic>
      <p:pic>
        <p:nvPicPr>
          <p:cNvPr id="18" name="25_dip_in_8__l10_inventions_and_discoveries">
            <a:hlinkClick r:id="" action="ppaction://media"/>
            <a:extLst>
              <a:ext uri="{FF2B5EF4-FFF2-40B4-BE49-F238E27FC236}">
                <a16:creationId xmlns:a16="http://schemas.microsoft.com/office/drawing/2014/main" id="{0A5B2D88-FE76-4C85-A0F4-2069B08EBA2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16817" y="4756722"/>
            <a:ext cx="1654198" cy="1654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778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30FBED9-3A15-4D94-AA95-BE45C52238A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4E10F4DD-376A-4A19-B44E-CF3A9A1FD85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51241FC3-AFA5-412C-8091-CCFBE3581F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F560F6B7-A731-413F-93BD-276C2D2C188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l="3861" t="4775" r="5708"/>
          <a:stretch/>
        </p:blipFill>
        <p:spPr>
          <a:xfrm>
            <a:off x="5533748" y="-13854"/>
            <a:ext cx="6658252" cy="4072539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EC192F5A-FF02-4E0B-AD92-B394D3DCDA8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5051"/>
          <a:stretch/>
        </p:blipFill>
        <p:spPr>
          <a:xfrm>
            <a:off x="115410" y="4150760"/>
            <a:ext cx="9895667" cy="260012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EA390B74-9057-4320-9A84-A3FEE5926C8D}"/>
              </a:ext>
            </a:extLst>
          </p:cNvPr>
          <p:cNvSpPr txBox="1"/>
          <p:nvPr/>
        </p:nvSpPr>
        <p:spPr>
          <a:xfrm>
            <a:off x="267704" y="3186539"/>
            <a:ext cx="4242152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Pročitajte tvrdnje. Označite jesu li tvrdnje točne (T) ili netočne (F). Ponovno poslušajte zvučni zapis i provjerite. Netočne tvrdnje ispravite. 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314D8EEC-9953-455D-B5F0-086C63609B78}"/>
              </a:ext>
            </a:extLst>
          </p:cNvPr>
          <p:cNvSpPr txBox="1"/>
          <p:nvPr/>
        </p:nvSpPr>
        <p:spPr>
          <a:xfrm>
            <a:off x="4776186" y="4892613"/>
            <a:ext cx="2840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F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22A1A407-9F59-4E9C-B0E8-66F93C07945B}"/>
              </a:ext>
            </a:extLst>
          </p:cNvPr>
          <p:cNvSpPr txBox="1"/>
          <p:nvPr/>
        </p:nvSpPr>
        <p:spPr>
          <a:xfrm>
            <a:off x="3722569" y="4865980"/>
            <a:ext cx="1053617" cy="338554"/>
          </a:xfrm>
          <a:prstGeom prst="rect">
            <a:avLst/>
          </a:prstGeom>
          <a:solidFill>
            <a:srgbClr val="FFDDFF"/>
          </a:solidFill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chemistry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D4A40AAD-E625-4BFE-BFA7-BB08DC0BE9AF}"/>
              </a:ext>
            </a:extLst>
          </p:cNvPr>
          <p:cNvSpPr txBox="1"/>
          <p:nvPr/>
        </p:nvSpPr>
        <p:spPr>
          <a:xfrm>
            <a:off x="4697765" y="5180598"/>
            <a:ext cx="2204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T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3A98DD73-B80E-41D4-B29E-917C572561AB}"/>
              </a:ext>
            </a:extLst>
          </p:cNvPr>
          <p:cNvSpPr txBox="1"/>
          <p:nvPr/>
        </p:nvSpPr>
        <p:spPr>
          <a:xfrm>
            <a:off x="4225770" y="5715353"/>
            <a:ext cx="2840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F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6FDB54DF-8D5C-4A04-BA5C-D83C8EDB7E67}"/>
              </a:ext>
            </a:extLst>
          </p:cNvPr>
          <p:cNvSpPr txBox="1"/>
          <p:nvPr/>
        </p:nvSpPr>
        <p:spPr>
          <a:xfrm>
            <a:off x="856561" y="5715353"/>
            <a:ext cx="1504899" cy="338554"/>
          </a:xfrm>
          <a:prstGeom prst="rect">
            <a:avLst/>
          </a:prstGeom>
          <a:solidFill>
            <a:srgbClr val="FFDD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9 </a:t>
            </a:r>
            <a:r>
              <a:rPr lang="hr-HR" sz="1600" dirty="0" err="1">
                <a:solidFill>
                  <a:srgbClr val="FF33CC"/>
                </a:solidFill>
              </a:rPr>
              <a:t>million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dollars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32C62CD6-2FD5-40AE-ACDE-9CD2D562A33E}"/>
              </a:ext>
            </a:extLst>
          </p:cNvPr>
          <p:cNvSpPr txBox="1"/>
          <p:nvPr/>
        </p:nvSpPr>
        <p:spPr>
          <a:xfrm>
            <a:off x="4225770" y="6038586"/>
            <a:ext cx="2840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F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7C48F752-AB63-4659-83D1-362697974458}"/>
              </a:ext>
            </a:extLst>
          </p:cNvPr>
          <p:cNvSpPr txBox="1"/>
          <p:nvPr/>
        </p:nvSpPr>
        <p:spPr>
          <a:xfrm>
            <a:off x="2839307" y="6053907"/>
            <a:ext cx="908616" cy="338554"/>
          </a:xfrm>
          <a:prstGeom prst="rect">
            <a:avLst/>
          </a:prstGeom>
          <a:solidFill>
            <a:srgbClr val="FFDD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Scotland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5765E7CF-2984-4503-ACDD-33D025F3956E}"/>
              </a:ext>
            </a:extLst>
          </p:cNvPr>
          <p:cNvSpPr txBox="1"/>
          <p:nvPr/>
        </p:nvSpPr>
        <p:spPr>
          <a:xfrm>
            <a:off x="7315211" y="5112266"/>
            <a:ext cx="2204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T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7579BF34-16C1-401C-A9C1-8838BF897918}"/>
              </a:ext>
            </a:extLst>
          </p:cNvPr>
          <p:cNvSpPr txBox="1"/>
          <p:nvPr/>
        </p:nvSpPr>
        <p:spPr>
          <a:xfrm>
            <a:off x="9127722" y="5397083"/>
            <a:ext cx="2840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F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238A478D-C82A-46AB-9CF6-7AE4F37BF053}"/>
              </a:ext>
            </a:extLst>
          </p:cNvPr>
          <p:cNvSpPr txBox="1"/>
          <p:nvPr/>
        </p:nvSpPr>
        <p:spPr>
          <a:xfrm>
            <a:off x="5485052" y="5417588"/>
            <a:ext cx="711562" cy="338554"/>
          </a:xfrm>
          <a:prstGeom prst="rect">
            <a:avLst/>
          </a:prstGeom>
          <a:solidFill>
            <a:srgbClr val="FFDD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1 300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BE7456C4-227B-4A32-BC71-672F8F9D5A80}"/>
              </a:ext>
            </a:extLst>
          </p:cNvPr>
          <p:cNvSpPr txBox="1"/>
          <p:nvPr/>
        </p:nvSpPr>
        <p:spPr>
          <a:xfrm>
            <a:off x="9635215" y="5696333"/>
            <a:ext cx="2840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T</a:t>
            </a: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83EE0731-2B46-48C6-AAB5-BEE09887DD4F}"/>
              </a:ext>
            </a:extLst>
          </p:cNvPr>
          <p:cNvSpPr txBox="1"/>
          <p:nvPr/>
        </p:nvSpPr>
        <p:spPr>
          <a:xfrm>
            <a:off x="8578788" y="6295344"/>
            <a:ext cx="2840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T</a:t>
            </a: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7C6EB69A-F412-4126-89A4-FDEAA0E0F9BB}"/>
              </a:ext>
            </a:extLst>
          </p:cNvPr>
          <p:cNvSpPr txBox="1"/>
          <p:nvPr/>
        </p:nvSpPr>
        <p:spPr>
          <a:xfrm>
            <a:off x="426128" y="1477596"/>
            <a:ext cx="4970808" cy="1569660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T</a:t>
            </a:r>
            <a:r>
              <a:rPr lang="en-US" sz="1600" b="1" dirty="0">
                <a:solidFill>
                  <a:srgbClr val="0070C0"/>
                </a:solidFill>
              </a:rPr>
              <a:t>urn to the listening texts (Audio scripts) on p. 168, Student’s Book. </a:t>
            </a:r>
            <a:r>
              <a:rPr lang="hr-HR" sz="1600" b="1" dirty="0" err="1">
                <a:solidFill>
                  <a:srgbClr val="0070C0"/>
                </a:solidFill>
              </a:rPr>
              <a:t>Choose</a:t>
            </a:r>
            <a:r>
              <a:rPr lang="hr-HR" sz="1600" b="1" dirty="0">
                <a:solidFill>
                  <a:srgbClr val="0070C0"/>
                </a:solidFill>
              </a:rPr>
              <a:t> a </a:t>
            </a:r>
            <a:r>
              <a:rPr lang="en-US" sz="1600" b="1" dirty="0">
                <a:solidFill>
                  <a:srgbClr val="0070C0"/>
                </a:solidFill>
              </a:rPr>
              <a:t>text about one person to read about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en-US" sz="1600" b="1" dirty="0">
                <a:solidFill>
                  <a:srgbClr val="0070C0"/>
                </a:solidFill>
              </a:rPr>
              <a:t>prepare interview questions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and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act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it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out</a:t>
            </a:r>
            <a:r>
              <a:rPr lang="hr-HR" sz="1600" b="1" dirty="0">
                <a:solidFill>
                  <a:srgbClr val="0070C0"/>
                </a:solidFill>
              </a:rPr>
              <a:t>.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168, tekst zvučnog zapisa. Odaberite jedna tekst o nekoj od osoba, pripremite pitanja za intervju i odglumite.</a:t>
            </a:r>
          </a:p>
        </p:txBody>
      </p:sp>
      <p:pic>
        <p:nvPicPr>
          <p:cNvPr id="26" name="Slika 25">
            <a:extLst>
              <a:ext uri="{FF2B5EF4-FFF2-40B4-BE49-F238E27FC236}">
                <a16:creationId xmlns:a16="http://schemas.microsoft.com/office/drawing/2014/main" id="{9000249F-13A5-4C55-842D-ED8B2A8A783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61460" y="199773"/>
            <a:ext cx="3404162" cy="930074"/>
          </a:xfrm>
          <a:prstGeom prst="rect">
            <a:avLst/>
          </a:prstGeom>
        </p:spPr>
      </p:pic>
      <p:sp>
        <p:nvSpPr>
          <p:cNvPr id="27" name="TekstniOkvir 26">
            <a:extLst>
              <a:ext uri="{FF2B5EF4-FFF2-40B4-BE49-F238E27FC236}">
                <a16:creationId xmlns:a16="http://schemas.microsoft.com/office/drawing/2014/main" id="{DF316A0E-077A-4A2B-AEA0-AAA6CAFB1BBD}"/>
              </a:ext>
            </a:extLst>
          </p:cNvPr>
          <p:cNvSpPr txBox="1"/>
          <p:nvPr/>
        </p:nvSpPr>
        <p:spPr>
          <a:xfrm>
            <a:off x="345617" y="245570"/>
            <a:ext cx="1873801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Pomoću slike s poveznicom pristupi igri za ponavljanje.</a:t>
            </a:r>
            <a:endParaRPr lang="hr-HR" sz="16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3457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1" grpId="0" animBg="1"/>
      <p:bldP spid="12" grpId="0"/>
      <p:bldP spid="13" grpId="0"/>
      <p:bldP spid="14" grpId="0" animBg="1"/>
      <p:bldP spid="16" grpId="0"/>
      <p:bldP spid="17" grpId="0" animBg="1"/>
      <p:bldP spid="18" grpId="0"/>
      <p:bldP spid="19" grpId="0"/>
      <p:bldP spid="20" grpId="0" animBg="1"/>
      <p:bldP spid="21" grpId="0"/>
      <p:bldP spid="22" grpId="0"/>
      <p:bldP spid="23" grpId="0" animBg="1"/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30FBED9-3A15-4D94-AA95-BE45C52238A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4E10F4DD-376A-4A19-B44E-CF3A9A1FD85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51241FC3-AFA5-412C-8091-CCFBE3581F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9117EE9A-8A30-43A8-B25A-1F3370E147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5472" y="385763"/>
            <a:ext cx="7200900" cy="624840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ECA44603-14BB-475C-9962-01A0756A4D7D}"/>
              </a:ext>
            </a:extLst>
          </p:cNvPr>
          <p:cNvSpPr txBox="1"/>
          <p:nvPr/>
        </p:nvSpPr>
        <p:spPr>
          <a:xfrm>
            <a:off x="428244" y="522060"/>
            <a:ext cx="2491492" cy="1815882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89 </a:t>
            </a:r>
            <a:r>
              <a:rPr lang="hr-HR" sz="1600" b="1" dirty="0" err="1">
                <a:solidFill>
                  <a:srgbClr val="0070C0"/>
                </a:solidFill>
              </a:rPr>
              <a:t>and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study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Language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Focus</a:t>
            </a:r>
            <a:r>
              <a:rPr lang="hr-HR" sz="1600" b="1" dirty="0">
                <a:solidFill>
                  <a:srgbClr val="0070C0"/>
                </a:solidFill>
              </a:rPr>
              <a:t> – </a:t>
            </a:r>
            <a:r>
              <a:rPr lang="hr-HR" sz="1600" b="1" dirty="0" err="1">
                <a:solidFill>
                  <a:srgbClr val="0070C0"/>
                </a:solidFill>
              </a:rPr>
              <a:t>Articles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89 i proučite dio </a:t>
            </a:r>
            <a:r>
              <a:rPr lang="hr-HR" sz="1600" i="1" dirty="0" err="1">
                <a:solidFill>
                  <a:srgbClr val="0070C0"/>
                </a:solidFill>
              </a:rPr>
              <a:t>Language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i="1" dirty="0" err="1">
                <a:solidFill>
                  <a:srgbClr val="0070C0"/>
                </a:solidFill>
              </a:rPr>
              <a:t>Focus</a:t>
            </a:r>
            <a:r>
              <a:rPr lang="hr-HR" sz="1600" i="1" dirty="0">
                <a:solidFill>
                  <a:srgbClr val="0070C0"/>
                </a:solidFill>
              </a:rPr>
              <a:t> – </a:t>
            </a:r>
            <a:r>
              <a:rPr lang="hr-HR" sz="1600" i="1" dirty="0" err="1">
                <a:solidFill>
                  <a:srgbClr val="0070C0"/>
                </a:solidFill>
              </a:rPr>
              <a:t>Articles</a:t>
            </a:r>
            <a:r>
              <a:rPr lang="hr-HR" sz="1600" dirty="0">
                <a:solidFill>
                  <a:srgbClr val="0070C0"/>
                </a:solidFill>
              </a:rPr>
              <a:t>.</a:t>
            </a:r>
          </a:p>
        </p:txBody>
      </p:sp>
      <p:pic>
        <p:nvPicPr>
          <p:cNvPr id="11" name="Slika 10">
            <a:hlinkClick r:id="rId5"/>
            <a:extLst>
              <a:ext uri="{FF2B5EF4-FFF2-40B4-BE49-F238E27FC236}">
                <a16:creationId xmlns:a16="http://schemas.microsoft.com/office/drawing/2014/main" id="{AAD94E3F-29EF-432B-B8D6-4380F6AB331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5628" y="4823664"/>
            <a:ext cx="3305730" cy="1234235"/>
          </a:xfrm>
          <a:prstGeom prst="rect">
            <a:avLst/>
          </a:prstGeom>
        </p:spPr>
      </p:pic>
      <p:sp>
        <p:nvSpPr>
          <p:cNvPr id="12" name="TekstniOkvir 11">
            <a:extLst>
              <a:ext uri="{FF2B5EF4-FFF2-40B4-BE49-F238E27FC236}">
                <a16:creationId xmlns:a16="http://schemas.microsoft.com/office/drawing/2014/main" id="{6D21E952-2116-44B9-8E09-E628E11DFFF2}"/>
              </a:ext>
            </a:extLst>
          </p:cNvPr>
          <p:cNvSpPr txBox="1"/>
          <p:nvPr/>
        </p:nvSpPr>
        <p:spPr>
          <a:xfrm>
            <a:off x="1391592" y="3689062"/>
            <a:ext cx="1873801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Pomoću slike s poveznicom pristupi igri za ponavljanje.</a:t>
            </a:r>
            <a:endParaRPr lang="hr-HR" sz="16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21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907</TotalTime>
  <Words>491</Words>
  <Application>Microsoft Office PowerPoint</Application>
  <PresentationFormat>Široki zaslon</PresentationFormat>
  <Paragraphs>79</Paragraphs>
  <Slides>6</Slides>
  <Notes>0</Notes>
  <HiddenSlides>0</HiddenSlides>
  <MMClips>1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freight-text-pro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IVA Palčić Strčić</cp:lastModifiedBy>
  <cp:revision>16</cp:revision>
  <dcterms:created xsi:type="dcterms:W3CDTF">2022-01-23T07:36:50Z</dcterms:created>
  <dcterms:modified xsi:type="dcterms:W3CDTF">2022-01-25T18:17:59Z</dcterms:modified>
</cp:coreProperties>
</file>